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tags/tag5.xml" ContentType="application/vnd.openxmlformats-officedocument.presentationml.tag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</p:sldMasterIdLst>
  <p:notesMasterIdLst>
    <p:notesMasterId r:id="rId16"/>
  </p:notesMasterIdLst>
  <p:sldIdLst>
    <p:sldId id="279" r:id="rId3"/>
    <p:sldId id="306" r:id="rId4"/>
    <p:sldId id="262" r:id="rId5"/>
    <p:sldId id="280" r:id="rId6"/>
    <p:sldId id="270" r:id="rId7"/>
    <p:sldId id="311" r:id="rId8"/>
    <p:sldId id="312" r:id="rId9"/>
    <p:sldId id="313" r:id="rId10"/>
    <p:sldId id="282" r:id="rId11"/>
    <p:sldId id="317" r:id="rId12"/>
    <p:sldId id="283" r:id="rId13"/>
    <p:sldId id="315" r:id="rId14"/>
    <p:sldId id="286" r:id="rId15"/>
  </p:sldIdLst>
  <p:sldSz cx="9144000" cy="5143500" type="screen16x9"/>
  <p:notesSz cx="6858000" cy="9144000"/>
  <p:custDataLst>
    <p:tags r:id="rId17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BE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3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54" y="82"/>
      </p:cViewPr>
      <p:guideLst>
        <p:guide orient="horz" pos="166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gi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FB31A20C-6A40-4E88-8B71-9B8F309FC1E6}" type="datetimeFigureOut">
              <a:rPr lang="zh-CN" altLang="en-US" smtClean="0"/>
              <a:t>2021/5/25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5D990A7A-C4A9-4DB9-9128-C15CDC3C0C60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pitchFamily="2" charset="-122"/>
        <a:ea typeface="字魂59号-创粗黑" panose="000005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03FA2-634C-4A08-ADA1-A8F6C09DE98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7586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BCE0E2-49E2-4BA3-A0C5-034411FCE9F0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12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03FA2-634C-4A08-ADA1-A8F6C09DE98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A03FA2-634C-4A08-ADA1-A8F6C09DE983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BCE0E2-49E2-4BA3-A0C5-034411FCE9F0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6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7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990A7A-C4A9-4DB9-9128-C15CDC3C0C60}" type="slidenum">
              <a:rPr lang="zh-CN" altLang="en-US" smtClean="0"/>
              <a:t>8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BCE0E2-49E2-4BA3-A0C5-034411FCE9F0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-14513"/>
            <a:ext cx="9144000" cy="5152570"/>
          </a:xfrm>
          <a:prstGeom prst="rect">
            <a:avLst/>
          </a:prstGeom>
        </p:spPr>
      </p:pic>
    </p:spTree>
  </p:cSld>
  <p:clrMapOvr>
    <a:masterClrMapping/>
  </p:clrMapOvr>
  <p:transition spd="med" advClick="0" advTm="0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z="1800" smtClean="0">
                <a:solidFill>
                  <a:prstClr val="black"/>
                </a:solidFill>
              </a:rPr>
              <a:t>2021/5/25</a:t>
            </a:fld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z="1800" smtClean="0">
                <a:solidFill>
                  <a:prstClr val="black"/>
                </a:solidFill>
              </a:rPr>
              <a:t>‹#›</a:t>
            </a:fld>
            <a:endParaRPr lang="zh-CN" altLang="en-US" sz="1800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z="1800" smtClean="0">
                <a:solidFill>
                  <a:prstClr val="black"/>
                </a:solidFill>
              </a:rPr>
              <a:t>2021/5/25</a:t>
            </a:fld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 sz="1800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z="1800" smtClean="0">
                <a:solidFill>
                  <a:prstClr val="black"/>
                </a:solidFill>
              </a:rPr>
              <a:t>‹#›</a:t>
            </a:fld>
            <a:endParaRPr lang="zh-CN" altLang="en-US" sz="1800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86855" y="50250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E46407-B94F-4D3F-AD50-33B7908EE80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84C78F4A-98DF-4AAC-8C67-164A019323B8}" type="datetimeFigureOut">
              <a:rPr lang="zh-CN" altLang="en-US" smtClean="0"/>
              <a:t>2021/5/25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fld id="{8CE46407-B94F-4D3F-AD50-33B7908EE80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字魂59号-创粗黑" panose="00000500000000000000" pitchFamily="2" charset="-122"/>
          <a:ea typeface="字魂59号-创粗黑" panose="00000500000000000000" pitchFamily="2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35"/>
          <p:cNvSpPr txBox="1">
            <a:spLocks noChangeArrowheads="1"/>
          </p:cNvSpPr>
          <p:nvPr/>
        </p:nvSpPr>
        <p:spPr bwMode="auto">
          <a:xfrm>
            <a:off x="2882139" y="1148290"/>
            <a:ext cx="3489960" cy="1083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defTabSz="914400">
              <a:spcBef>
                <a:spcPts val="3600"/>
              </a:spcBef>
            </a:pPr>
            <a:r>
              <a:rPr lang="zh-CN" altLang="en-US" sz="6600" dirty="0">
                <a:solidFill>
                  <a:schemeClr val="bg1">
                    <a:alpha val="99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演示汇报</a:t>
            </a:r>
          </a:p>
        </p:txBody>
      </p:sp>
      <p:sp>
        <p:nvSpPr>
          <p:cNvPr id="9" name="文本框 35"/>
          <p:cNvSpPr txBox="1">
            <a:spLocks noChangeArrowheads="1"/>
          </p:cNvSpPr>
          <p:nvPr/>
        </p:nvSpPr>
        <p:spPr bwMode="auto">
          <a:xfrm>
            <a:off x="2543609" y="2678357"/>
            <a:ext cx="3930650" cy="1391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914400">
              <a:spcBef>
                <a:spcPts val="3600"/>
              </a:spcBef>
            </a:pPr>
            <a:r>
              <a:rPr lang="en-US" altLang="zh-CN" sz="2800" b="1" dirty="0">
                <a:solidFill>
                  <a:srgbClr val="EEECE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14</a:t>
            </a:r>
            <a:r>
              <a:rPr lang="zh-CN" altLang="en-US" sz="2800" b="1" dirty="0">
                <a:solidFill>
                  <a:srgbClr val="EEECE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组</a:t>
            </a:r>
            <a:r>
              <a:rPr lang="en-US" altLang="zh-CN" sz="2800" b="1" dirty="0">
                <a:solidFill>
                  <a:srgbClr val="EEECE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rgbClr val="EEECE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微软雅黑" panose="020B0503020204020204" pitchFamily="34" charset="-122"/>
              </a:rPr>
              <a:t>教练喊我们去搬砖</a:t>
            </a:r>
            <a:endParaRPr lang="en-US" altLang="zh-CN" sz="2800" b="1" dirty="0">
              <a:solidFill>
                <a:srgbClr val="EEECE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微软雅黑" panose="020B0503020204020204" pitchFamily="34" charset="-122"/>
            </a:endParaRPr>
          </a:p>
          <a:p>
            <a:pPr algn="ctr" defTabSz="914400">
              <a:spcBef>
                <a:spcPts val="3600"/>
              </a:spcBef>
            </a:pPr>
            <a:endParaRPr lang="zh-CN" altLang="en-US" sz="2800" spc="300" dirty="0">
              <a:solidFill>
                <a:schemeClr val="bg1">
                  <a:alpha val="99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文本框 35"/>
          <p:cNvSpPr txBox="1">
            <a:spLocks noChangeArrowheads="1"/>
          </p:cNvSpPr>
          <p:nvPr/>
        </p:nvSpPr>
        <p:spPr bwMode="auto">
          <a:xfrm>
            <a:off x="2376708" y="3252691"/>
            <a:ext cx="460756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914400">
              <a:spcBef>
                <a:spcPts val="3600"/>
              </a:spcBef>
            </a:pPr>
            <a:r>
              <a:rPr lang="zh-CN" altLang="en-US" sz="1600" dirty="0">
                <a:solidFill>
                  <a:schemeClr val="bg1">
                    <a:alpha val="99000"/>
                  </a:schemeClr>
                </a:solidFill>
                <a:latin typeface="+mn-lt"/>
                <a:ea typeface="+mn-ea"/>
                <a:cs typeface="+mn-ea"/>
                <a:sym typeface="+mn-ea"/>
              </a:rPr>
              <a:t>组员：严耀宇、陈为靖、温佳超、张俊鸿、钟宏鸣</a:t>
            </a:r>
            <a:endParaRPr lang="zh-CN" altLang="en-US" sz="1600" dirty="0">
              <a:solidFill>
                <a:schemeClr val="bg1">
                  <a:alpha val="99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619672" y="1923678"/>
            <a:ext cx="12241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372200" y="1923678"/>
            <a:ext cx="12241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2339752" y="2571750"/>
            <a:ext cx="43204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000">
        <p14:vortex dir="r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49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49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真机测试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7" y="267494"/>
            <a:ext cx="797591" cy="504056"/>
            <a:chOff x="140757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7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2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B46679A6-73DE-4DF0-AF1A-439038CFD63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16" y="720282"/>
            <a:ext cx="1938183" cy="402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61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2861019" y="1336929"/>
            <a:ext cx="3421963" cy="2469642"/>
            <a:chOff x="3814692" y="1839228"/>
            <a:chExt cx="4562617" cy="3292856"/>
          </a:xfrm>
        </p:grpSpPr>
        <p:grpSp>
          <p:nvGrpSpPr>
            <p:cNvPr id="27" name="组合 26"/>
            <p:cNvGrpSpPr/>
            <p:nvPr/>
          </p:nvGrpSpPr>
          <p:grpSpPr>
            <a:xfrm>
              <a:off x="3814692" y="1839228"/>
              <a:ext cx="4562617" cy="2479920"/>
              <a:chOff x="3814692" y="1839228"/>
              <a:chExt cx="4562617" cy="2479920"/>
            </a:xfrm>
          </p:grpSpPr>
          <p:sp>
            <p:nvSpPr>
              <p:cNvPr id="22" name="TextBox 76"/>
              <p:cNvSpPr txBox="1"/>
              <p:nvPr/>
            </p:nvSpPr>
            <p:spPr>
              <a:xfrm>
                <a:off x="3814692" y="2612420"/>
                <a:ext cx="4562617" cy="954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4050" b="1" dirty="0">
                    <a:solidFill>
                      <a:schemeClr val="bg1"/>
                    </a:solidFill>
                    <a:cs typeface="+mn-ea"/>
                    <a:sym typeface="+mn-lt"/>
                  </a:rPr>
                  <a:t>PART THREE</a:t>
                </a:r>
                <a:endParaRPr lang="zh-CN" altLang="en-US" sz="405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文本框 21"/>
              <p:cNvSpPr txBox="1"/>
              <p:nvPr/>
            </p:nvSpPr>
            <p:spPr>
              <a:xfrm>
                <a:off x="4086912" y="3997415"/>
                <a:ext cx="4018173" cy="321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zh-CN" altLang="en-US" sz="75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364477" y="3535750"/>
                <a:ext cx="1463040" cy="4910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项目分工</a:t>
                </a: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flipV="1">
                <a:off x="5760862" y="1839228"/>
                <a:ext cx="670273" cy="577819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等腰三角形 25"/>
            <p:cNvSpPr/>
            <p:nvPr/>
          </p:nvSpPr>
          <p:spPr>
            <a:xfrm flipV="1">
              <a:off x="5973420" y="4920743"/>
              <a:ext cx="245157" cy="21134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0" y="50250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模板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项目分工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6" y="267494"/>
            <a:ext cx="797591" cy="504056"/>
            <a:chOff x="140756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6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3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3294378" y="771631"/>
            <a:ext cx="26466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1800" dirty="0">
                <a:solidFill>
                  <a:schemeClr val="bg1"/>
                </a:solidFill>
                <a:cs typeface="+mn-ea"/>
                <a:sym typeface="+mn-lt"/>
              </a:rPr>
              <a:t>Alpha冲刺成员工作安排</a:t>
            </a:r>
          </a:p>
        </p:txBody>
      </p:sp>
      <p:graphicFrame>
        <p:nvGraphicFramePr>
          <p:cNvPr id="32773" name="Group 5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585553" y="1239337"/>
          <a:ext cx="5906770" cy="3631061"/>
        </p:xfrm>
        <a:graphic>
          <a:graphicData uri="http://schemas.openxmlformats.org/drawingml/2006/table">
            <a:tbl>
              <a:tblPr/>
              <a:tblGrid>
                <a:gridCol w="10820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85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96265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266874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成员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266874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工作内容</a:t>
                      </a:r>
                      <a:endParaRPr kumimoji="0" lang="en-US" altLang="zh-CN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266874"/>
                        </a:solidFill>
                        <a:effectLst/>
                        <a:latin typeface="方正兰亭黑_GBK" pitchFamily="2" charset="-122"/>
                        <a:ea typeface="方正兰亭黑_GBK" pitchFamily="2" charset="-122"/>
                      </a:endParaRP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266874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贡献度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060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algn="ctr" defTabSz="685800" rtl="0" eaLnBrk="1" latinLnBrk="0" hangingPunct="1">
                        <a:lnSpc>
                          <a:spcPct val="100000"/>
                        </a:lnSpc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i="0" u="none" strike="noStrike" cap="none" normalizeH="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ea"/>
                        </a:rPr>
                        <a:t>严耀宇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设计首页板块，整合代码、测试、冲刺博客、总结博客、汇总博客、Git上传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20%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7060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陈为靖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设计登录板块，整合代码、测试、冲刺博客、测试博客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20%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7060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温佳超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设计排行榜块，整合代码、测试、冲刺博客、Vlog、验收视频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20%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5155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钟宏鸣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设计用户板块，测试、冲刺博客、答辩PPT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20%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alpha val="39999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7060"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张俊鸿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设计数据库，测试、冲刺博客、代码规范和冲刺计划博客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lnSpc>
                          <a:spcPct val="90000"/>
                        </a:lnSpc>
                        <a:spcBef>
                          <a:spcPts val="750"/>
                        </a:spcBef>
                        <a:defRPr sz="19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1pPr>
                      <a:lvl2pPr marL="457200" indent="-1143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6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2pPr>
                      <a:lvl3pPr marL="914400" indent="-2286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3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3pPr>
                      <a:lvl4pPr marL="1371600" indent="-3429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4pPr>
                      <a:lvl5pPr marL="1828800" indent="-457200">
                        <a:lnSpc>
                          <a:spcPct val="90000"/>
                        </a:lnSpc>
                        <a:spcBef>
                          <a:spcPts val="375"/>
                        </a:spcBef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5pPr>
                      <a:lvl6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6pPr>
                      <a:lvl7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7pPr>
                      <a:lvl8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8pPr>
                      <a:lvl9pPr indent="-457200" defTabSz="685800" eaLnBrk="0" fontAlgn="base" hangingPunct="0">
                        <a:lnSpc>
                          <a:spcPct val="90000"/>
                        </a:lnSpc>
                        <a:spcBef>
                          <a:spcPts val="375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100">
                          <a:solidFill>
                            <a:schemeClr val="tx1"/>
                          </a:solidFill>
                          <a:latin typeface="方正兰亭黑_GBK" pitchFamily="2" charset="-122"/>
                          <a:ea typeface="方正兰亭黑_GBK" pitchFamily="2" charset="-122"/>
                        </a:defRPr>
                      </a:lvl9pPr>
                    </a:lstStyle>
                    <a:p>
                      <a:pPr marL="0" marR="0" lvl="0" indent="0" algn="ctr" defTabSz="6858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方正兰亭黑_GBK" pitchFamily="2" charset="-122"/>
                          <a:ea typeface="方正兰亭黑_GBK" pitchFamily="2" charset="-122"/>
                        </a:rPr>
                        <a:t>20%</a:t>
                      </a:r>
                    </a:p>
                  </a:txBody>
                  <a:tcPr marL="118849" marR="118849" marT="59438" marB="59438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35"/>
          <p:cNvSpPr txBox="1">
            <a:spLocks noChangeArrowheads="1"/>
          </p:cNvSpPr>
          <p:nvPr/>
        </p:nvSpPr>
        <p:spPr bwMode="auto">
          <a:xfrm>
            <a:off x="2847065" y="1475315"/>
            <a:ext cx="3588162" cy="1084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914400">
              <a:spcBef>
                <a:spcPts val="3600"/>
              </a:spcBef>
            </a:pPr>
            <a:r>
              <a:rPr lang="en-US" altLang="zh-CN" sz="6600" dirty="0">
                <a:solidFill>
                  <a:schemeClr val="bg1">
                    <a:alpha val="99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THANKS</a:t>
            </a:r>
            <a:endParaRPr lang="zh-CN" altLang="en-US" sz="6600" dirty="0">
              <a:solidFill>
                <a:schemeClr val="bg1">
                  <a:alpha val="99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35"/>
          <p:cNvSpPr txBox="1">
            <a:spLocks noChangeArrowheads="1"/>
          </p:cNvSpPr>
          <p:nvPr/>
        </p:nvSpPr>
        <p:spPr bwMode="auto">
          <a:xfrm>
            <a:off x="2168233" y="2607097"/>
            <a:ext cx="4807535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defTabSz="914400">
              <a:spcBef>
                <a:spcPts val="3600"/>
              </a:spcBef>
            </a:pPr>
            <a:r>
              <a:rPr lang="en-US" altLang="zh-CN" sz="2400" dirty="0">
                <a:solidFill>
                  <a:schemeClr val="bg1">
                    <a:alpha val="99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THANKS FOR YOUR WATCHING</a:t>
            </a:r>
            <a:endParaRPr lang="zh-CN" altLang="en-US" sz="2400" dirty="0">
              <a:solidFill>
                <a:schemeClr val="bg1">
                  <a:alpha val="99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1619672" y="1923678"/>
            <a:ext cx="12241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6372200" y="1923678"/>
            <a:ext cx="12241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2339752" y="2571750"/>
            <a:ext cx="43204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3000">
        <p14:vortex dir="r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35"/>
          <p:cNvSpPr txBox="1">
            <a:spLocks noChangeArrowheads="1"/>
          </p:cNvSpPr>
          <p:nvPr/>
        </p:nvSpPr>
        <p:spPr bwMode="auto">
          <a:xfrm>
            <a:off x="1682341" y="1535379"/>
            <a:ext cx="5473293" cy="561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80" tIns="34290" rIns="68580" bIns="3429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pitchFamily="34" charset="-122"/>
              </a:defRPr>
            </a:lvl9pPr>
          </a:lstStyle>
          <a:p>
            <a:pPr algn="ctr" defTabSz="914400">
              <a:spcBef>
                <a:spcPts val="3600"/>
              </a:spcBef>
            </a:pPr>
            <a:r>
              <a:rPr lang="zh-CN" altLang="en-US" sz="3200" dirty="0">
                <a:solidFill>
                  <a:schemeClr val="bg1">
                    <a:alpha val="99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“纸飞机”图书馆打卡小程序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660525" y="2703830"/>
            <a:ext cx="590867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Verdana" panose="020B0604030504040204" pitchFamily="34" charset="0"/>
                <a:sym typeface="+mn-ea"/>
              </a:rPr>
              <a:t>这是一款面向至诚学院全体同学的微信小程序</a:t>
            </a:r>
            <a:r>
              <a:rPr lang="en-US" altLang="zh-CN" dirty="0">
                <a:solidFill>
                  <a:schemeClr val="bg1"/>
                </a:solidFill>
                <a:latin typeface="Verdana" panose="020B0604030504040204" pitchFamily="34" charset="0"/>
                <a:sym typeface="+mn-ea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Verdana" panose="020B0604030504040204" pitchFamily="34" charset="0"/>
                <a:sym typeface="+mn-ea"/>
              </a:rPr>
              <a:t>能够在图书馆范围内进行签到签退并记录在馆时长</a:t>
            </a:r>
            <a:r>
              <a:rPr lang="en-US" altLang="zh-CN" dirty="0">
                <a:solidFill>
                  <a:schemeClr val="bg1"/>
                </a:solidFill>
                <a:latin typeface="Verdana" panose="020B0604030504040204" pitchFamily="34" charset="0"/>
                <a:sym typeface="+mn-ea"/>
              </a:rPr>
              <a:t>,</a:t>
            </a:r>
            <a:r>
              <a:rPr lang="zh-CN" altLang="en-US" dirty="0">
                <a:solidFill>
                  <a:schemeClr val="bg1"/>
                </a:solidFill>
                <a:latin typeface="Verdana" panose="020B0604030504040204" pitchFamily="34" charset="0"/>
                <a:sym typeface="+mn-ea"/>
              </a:rPr>
              <a:t>显示到排行榜，促进同学们参与图书馆的积极性。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916286" y="344068"/>
            <a:ext cx="1005403" cy="5847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sym typeface="+mn-ea"/>
              </a:rPr>
              <a:t>简介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3000">
        <p14:vortex dir="r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5286A91-7574-4BDD-BC57-D9BBB9AFD149}"/>
              </a:ext>
            </a:extLst>
          </p:cNvPr>
          <p:cNvGrpSpPr/>
          <p:nvPr/>
        </p:nvGrpSpPr>
        <p:grpSpPr>
          <a:xfrm>
            <a:off x="2103206" y="1976660"/>
            <a:ext cx="4937587" cy="2174958"/>
            <a:chOff x="2103207" y="1411884"/>
            <a:chExt cx="4937587" cy="2174958"/>
          </a:xfrm>
        </p:grpSpPr>
        <p:sp>
          <p:nvSpPr>
            <p:cNvPr id="14" name="六边形 22"/>
            <p:cNvSpPr/>
            <p:nvPr/>
          </p:nvSpPr>
          <p:spPr>
            <a:xfrm>
              <a:off x="2689351" y="1411884"/>
              <a:ext cx="4351443" cy="576064"/>
            </a:xfrm>
            <a:custGeom>
              <a:avLst/>
              <a:gdLst/>
              <a:ahLst/>
              <a:cxnLst/>
              <a:rect l="l" t="t" r="r" b="b"/>
              <a:pathLst>
                <a:path w="3960440" h="576064">
                  <a:moveTo>
                    <a:pt x="0" y="0"/>
                  </a:moveTo>
                  <a:lnTo>
                    <a:pt x="3816424" y="0"/>
                  </a:lnTo>
                  <a:lnTo>
                    <a:pt x="3960440" y="288032"/>
                  </a:lnTo>
                  <a:lnTo>
                    <a:pt x="3816424" y="576064"/>
                  </a:lnTo>
                  <a:lnTo>
                    <a:pt x="0" y="576064"/>
                  </a:lnTo>
                  <a:lnTo>
                    <a:pt x="144016" y="28803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914400"/>
              <a:r>
                <a:rPr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	      </a:t>
              </a: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功能介绍</a:t>
              </a:r>
            </a:p>
          </p:txBody>
        </p:sp>
        <p:sp>
          <p:nvSpPr>
            <p:cNvPr id="15" name="六边形 22"/>
            <p:cNvSpPr/>
            <p:nvPr/>
          </p:nvSpPr>
          <p:spPr>
            <a:xfrm>
              <a:off x="2689351" y="2211331"/>
              <a:ext cx="4351443" cy="576064"/>
            </a:xfrm>
            <a:custGeom>
              <a:avLst/>
              <a:gdLst/>
              <a:ahLst/>
              <a:cxnLst/>
              <a:rect l="l" t="t" r="r" b="b"/>
              <a:pathLst>
                <a:path w="3960440" h="576064">
                  <a:moveTo>
                    <a:pt x="0" y="0"/>
                  </a:moveTo>
                  <a:lnTo>
                    <a:pt x="3816424" y="0"/>
                  </a:lnTo>
                  <a:lnTo>
                    <a:pt x="3960440" y="288032"/>
                  </a:lnTo>
                  <a:lnTo>
                    <a:pt x="3816424" y="576064"/>
                  </a:lnTo>
                  <a:lnTo>
                    <a:pt x="0" y="576064"/>
                  </a:lnTo>
                  <a:lnTo>
                    <a:pt x="144016" y="28803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defTabSz="914400"/>
              <a:r>
                <a:rPr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	      </a:t>
              </a: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项目演示</a:t>
              </a:r>
            </a:p>
          </p:txBody>
        </p:sp>
        <p:sp>
          <p:nvSpPr>
            <p:cNvPr id="16" name="六边形 22"/>
            <p:cNvSpPr/>
            <p:nvPr/>
          </p:nvSpPr>
          <p:spPr>
            <a:xfrm>
              <a:off x="2689351" y="3010778"/>
              <a:ext cx="4351443" cy="576064"/>
            </a:xfrm>
            <a:custGeom>
              <a:avLst/>
              <a:gdLst/>
              <a:ahLst/>
              <a:cxnLst/>
              <a:rect l="l" t="t" r="r" b="b"/>
              <a:pathLst>
                <a:path w="3960440" h="576064">
                  <a:moveTo>
                    <a:pt x="0" y="0"/>
                  </a:moveTo>
                  <a:lnTo>
                    <a:pt x="3816424" y="0"/>
                  </a:lnTo>
                  <a:lnTo>
                    <a:pt x="3960440" y="288032"/>
                  </a:lnTo>
                  <a:lnTo>
                    <a:pt x="3816424" y="576064"/>
                  </a:lnTo>
                  <a:lnTo>
                    <a:pt x="0" y="576064"/>
                  </a:lnTo>
                  <a:lnTo>
                    <a:pt x="144016" y="288032"/>
                  </a:lnTo>
                  <a:close/>
                </a:path>
              </a:pathLst>
            </a:cu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defTabSz="914400"/>
              <a:r>
                <a:rPr lang="en-US" altLang="zh-CN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	      </a:t>
              </a:r>
              <a:r>
                <a:rPr lang="zh-CN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项目分工</a:t>
              </a: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2103207" y="1411884"/>
              <a:ext cx="668234" cy="576064"/>
              <a:chOff x="2298708" y="1541562"/>
              <a:chExt cx="668234" cy="576064"/>
            </a:xfrm>
          </p:grpSpPr>
          <p:sp>
            <p:nvSpPr>
              <p:cNvPr id="19" name="六边形 18"/>
              <p:cNvSpPr/>
              <p:nvPr/>
            </p:nvSpPr>
            <p:spPr>
              <a:xfrm>
                <a:off x="2298708" y="1541562"/>
                <a:ext cx="668234" cy="576064"/>
              </a:xfrm>
              <a:prstGeom prst="hexagon">
                <a:avLst/>
              </a:prstGeom>
              <a:solidFill>
                <a:schemeClr val="bg1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TextBox 42"/>
              <p:cNvSpPr txBox="1"/>
              <p:nvPr/>
            </p:nvSpPr>
            <p:spPr>
              <a:xfrm>
                <a:off x="2434694" y="1644928"/>
                <a:ext cx="460382" cy="369332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2103207" y="2211331"/>
              <a:ext cx="668234" cy="576064"/>
              <a:chOff x="2298708" y="2341009"/>
              <a:chExt cx="668234" cy="576064"/>
            </a:xfrm>
          </p:grpSpPr>
          <p:sp>
            <p:nvSpPr>
              <p:cNvPr id="22" name="六边形 21"/>
              <p:cNvSpPr/>
              <p:nvPr/>
            </p:nvSpPr>
            <p:spPr>
              <a:xfrm>
                <a:off x="2298708" y="2341009"/>
                <a:ext cx="668234" cy="576064"/>
              </a:xfrm>
              <a:prstGeom prst="hexagon">
                <a:avLst/>
              </a:prstGeom>
              <a:solidFill>
                <a:schemeClr val="bg1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TextBox 45"/>
              <p:cNvSpPr txBox="1"/>
              <p:nvPr/>
            </p:nvSpPr>
            <p:spPr>
              <a:xfrm>
                <a:off x="2434694" y="2444375"/>
                <a:ext cx="460382" cy="369332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2103207" y="3010778"/>
              <a:ext cx="668234" cy="576064"/>
              <a:chOff x="2298708" y="3140456"/>
              <a:chExt cx="668234" cy="576064"/>
            </a:xfrm>
          </p:grpSpPr>
          <p:sp>
            <p:nvSpPr>
              <p:cNvPr id="25" name="六边形 24"/>
              <p:cNvSpPr/>
              <p:nvPr/>
            </p:nvSpPr>
            <p:spPr>
              <a:xfrm>
                <a:off x="2298708" y="3140456"/>
                <a:ext cx="668234" cy="576064"/>
              </a:xfrm>
              <a:prstGeom prst="hexagon">
                <a:avLst/>
              </a:prstGeom>
              <a:solidFill>
                <a:schemeClr val="bg1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TextBox 48"/>
              <p:cNvSpPr txBox="1"/>
              <p:nvPr/>
            </p:nvSpPr>
            <p:spPr>
              <a:xfrm>
                <a:off x="2434694" y="3243822"/>
                <a:ext cx="460382" cy="369332"/>
              </a:xfrm>
              <a:prstGeom prst="rect">
                <a:avLst/>
              </a:prstGeom>
              <a:noFill/>
              <a:effectLst>
                <a:innerShdw blurRad="114300">
                  <a:prstClr val="black"/>
                </a:innerShdw>
              </a:effectLst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  <a:endParaRPr lang="zh-CN" altLang="en-US" sz="18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2" name="文本框 2"/>
          <p:cNvSpPr txBox="1"/>
          <p:nvPr/>
        </p:nvSpPr>
        <p:spPr>
          <a:xfrm>
            <a:off x="3617668" y="371148"/>
            <a:ext cx="190866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  <a:cs typeface="+mn-ea"/>
                <a:sym typeface="+mn-lt"/>
              </a:rPr>
              <a:t> 目录 </a:t>
            </a:r>
            <a:endParaRPr lang="en-US" altLang="zh-CN" sz="3200" b="1" dirty="0">
              <a:solidFill>
                <a:schemeClr val="bg1"/>
              </a:solidFill>
              <a:cs typeface="+mn-ea"/>
              <a:sym typeface="+mn-lt"/>
            </a:endParaRPr>
          </a:p>
          <a:p>
            <a:pPr algn="ctr"/>
            <a:r>
              <a:rPr lang="en-US" altLang="zh-CN" sz="2400" b="1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2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3000">
        <p:blinds dir="vert"/>
      </p:transition>
    </mc:Choice>
    <mc:Fallback xmlns="">
      <p:transition spd="slow" advTm="3000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3065184" y="1336929"/>
            <a:ext cx="3013630" cy="2469642"/>
            <a:chOff x="4086912" y="1839228"/>
            <a:chExt cx="4018173" cy="3292856"/>
          </a:xfrm>
        </p:grpSpPr>
        <p:grpSp>
          <p:nvGrpSpPr>
            <p:cNvPr id="27" name="组合 26"/>
            <p:cNvGrpSpPr/>
            <p:nvPr/>
          </p:nvGrpSpPr>
          <p:grpSpPr>
            <a:xfrm>
              <a:off x="4086912" y="1839228"/>
              <a:ext cx="4018173" cy="2479920"/>
              <a:chOff x="4086912" y="1839228"/>
              <a:chExt cx="4018173" cy="2479920"/>
            </a:xfrm>
          </p:grpSpPr>
          <p:sp>
            <p:nvSpPr>
              <p:cNvPr id="22" name="TextBox 76"/>
              <p:cNvSpPr txBox="1"/>
              <p:nvPr/>
            </p:nvSpPr>
            <p:spPr>
              <a:xfrm>
                <a:off x="4178037" y="2612420"/>
                <a:ext cx="3835921" cy="954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4050" b="1" dirty="0">
                    <a:solidFill>
                      <a:schemeClr val="bg1"/>
                    </a:solidFill>
                    <a:cs typeface="+mn-ea"/>
                    <a:sym typeface="+mn-lt"/>
                  </a:rPr>
                  <a:t>PART ONE</a:t>
                </a:r>
                <a:endParaRPr lang="zh-CN" altLang="en-US" sz="405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文本框 21"/>
              <p:cNvSpPr txBox="1"/>
              <p:nvPr/>
            </p:nvSpPr>
            <p:spPr>
              <a:xfrm>
                <a:off x="4086912" y="3997415"/>
                <a:ext cx="4018173" cy="321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zh-CN" altLang="en-US" sz="75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364478" y="3535750"/>
                <a:ext cx="1463040" cy="49106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功能介绍</a:t>
                </a: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flipV="1">
                <a:off x="5760862" y="1839228"/>
                <a:ext cx="670273" cy="577819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等腰三角形 25"/>
            <p:cNvSpPr/>
            <p:nvPr/>
          </p:nvSpPr>
          <p:spPr>
            <a:xfrm flipV="1">
              <a:off x="5973420" y="4920743"/>
              <a:ext cx="245157" cy="21134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功能介绍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7" y="267494"/>
            <a:ext cx="797591" cy="504056"/>
            <a:chOff x="140757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7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1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2219580" y="1419736"/>
            <a:ext cx="2273935" cy="377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6" tIns="34289" rIns="68576" bIns="34289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登录功能</a:t>
            </a:r>
          </a:p>
        </p:txBody>
      </p: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2219580" y="1914754"/>
            <a:ext cx="2750820" cy="377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6" tIns="34289" rIns="68576" bIns="34289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打卡功能</a:t>
            </a:r>
          </a:p>
        </p:txBody>
      </p:sp>
      <p:sp>
        <p:nvSpPr>
          <p:cNvPr id="8" name="矩形 7"/>
          <p:cNvSpPr>
            <a:spLocks noChangeArrowheads="1"/>
          </p:cNvSpPr>
          <p:nvPr/>
        </p:nvSpPr>
        <p:spPr bwMode="auto">
          <a:xfrm>
            <a:off x="2219580" y="2359804"/>
            <a:ext cx="2118995" cy="377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6" tIns="34289" rIns="68576" bIns="34289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排行榜功能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A565DF8-AF59-44E5-8150-CBC23682D0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579" y="2761171"/>
            <a:ext cx="2118995" cy="377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6" tIns="34289" rIns="68576" bIns="34289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分享功能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207AEFD-40A2-425F-92F0-B2565B97A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9579" y="3136502"/>
            <a:ext cx="2118995" cy="37702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76" tIns="34289" rIns="68576" bIns="34289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· </a:t>
            </a:r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个人主页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7" grpId="0"/>
      <p:bldP spid="19" grpId="0"/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功能介绍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7" y="267494"/>
            <a:ext cx="797591" cy="504056"/>
            <a:chOff x="140757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7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1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22CDD63D-B819-46E0-A13C-A27EE2B272DC}"/>
              </a:ext>
            </a:extLst>
          </p:cNvPr>
          <p:cNvGrpSpPr/>
          <p:nvPr/>
        </p:nvGrpSpPr>
        <p:grpSpPr>
          <a:xfrm>
            <a:off x="859024" y="906020"/>
            <a:ext cx="7538288" cy="3739939"/>
            <a:chOff x="287524" y="932914"/>
            <a:chExt cx="7538288" cy="3739939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E2C3AD2D-DF9D-4A39-BB59-A20C36512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524" y="932915"/>
              <a:ext cx="1876802" cy="3739938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55D4A7D7-73B9-4B6B-83E6-838C08EB4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64326" y="932915"/>
              <a:ext cx="1915802" cy="3739938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53949F95-6365-48E2-80BD-89A84FD3F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80128" y="932915"/>
              <a:ext cx="1911017" cy="3739938"/>
            </a:xfrm>
            <a:prstGeom prst="rect">
              <a:avLst/>
            </a:prstGeom>
          </p:spPr>
        </p:pic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91CFAEFD-A9BC-41E1-B78E-D36E42E3A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90091" y="932914"/>
              <a:ext cx="1835721" cy="373993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功能介绍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7" y="267494"/>
            <a:ext cx="797591" cy="504056"/>
            <a:chOff x="140757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7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1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BB57462C-B094-4C07-BA9B-E09D1C801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3818" y="771550"/>
            <a:ext cx="2067436" cy="41148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32CAEA1-8929-4DB4-86C4-681CDDB3B7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1254" y="771550"/>
            <a:ext cx="2074985" cy="41148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CE8591D-8D9B-49BD-A30D-317827D08D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3673" y="771550"/>
            <a:ext cx="2100002" cy="4114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28969" y="320172"/>
            <a:ext cx="1198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cs typeface="+mn-ea"/>
                <a:sym typeface="+mn-lt"/>
              </a:rPr>
              <a:t>功能介绍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140757" y="267494"/>
            <a:ext cx="797591" cy="504056"/>
            <a:chOff x="140757" y="267494"/>
            <a:chExt cx="797591" cy="504056"/>
          </a:xfrm>
        </p:grpSpPr>
        <p:sp>
          <p:nvSpPr>
            <p:cNvPr id="6" name="泪滴形 5"/>
            <p:cNvSpPr/>
            <p:nvPr/>
          </p:nvSpPr>
          <p:spPr>
            <a:xfrm>
              <a:off x="287524" y="267494"/>
              <a:ext cx="504056" cy="504056"/>
            </a:xfrm>
            <a:prstGeom prst="teardrop">
              <a:avLst/>
            </a:prstGeom>
            <a:solidFill>
              <a:schemeClr val="bg1">
                <a:alpha val="2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0757" y="323301"/>
              <a:ext cx="79759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 defTabSz="914400"/>
              <a:r>
                <a:rPr lang="en-US" altLang="zh-CN" sz="1600" b="1" dirty="0">
                  <a:solidFill>
                    <a:schemeClr val="bg1"/>
                  </a:solidFill>
                  <a:cs typeface="+mn-ea"/>
                  <a:sym typeface="+mn-lt"/>
                </a:rPr>
                <a:t>Part 1</a:t>
              </a:r>
              <a:endParaRPr lang="zh-CN" alt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7167FAB-AC3B-495E-9318-270331A500FC}"/>
              </a:ext>
            </a:extLst>
          </p:cNvPr>
          <p:cNvGrpSpPr/>
          <p:nvPr/>
        </p:nvGrpSpPr>
        <p:grpSpPr>
          <a:xfrm>
            <a:off x="1527461" y="771550"/>
            <a:ext cx="6194071" cy="4081184"/>
            <a:chOff x="1540908" y="847164"/>
            <a:chExt cx="6194071" cy="4081184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7630813-2979-4E23-B79C-47ACE39591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40908" y="847165"/>
              <a:ext cx="2067998" cy="4081182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5734F17-8D96-40B4-A090-DFB343384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08906" y="847164"/>
              <a:ext cx="2122414" cy="4081183"/>
            </a:xfrm>
            <a:prstGeom prst="rect">
              <a:avLst/>
            </a:prstGeom>
          </p:spPr>
        </p:pic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8DED7E79-EDA7-442C-ACD9-3DDE637F6E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76904" y="847164"/>
              <a:ext cx="2058075" cy="408118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3054340" y="1336929"/>
            <a:ext cx="3035318" cy="2469642"/>
            <a:chOff x="4072453" y="1839228"/>
            <a:chExt cx="4047090" cy="3292856"/>
          </a:xfrm>
        </p:grpSpPr>
        <p:grpSp>
          <p:nvGrpSpPr>
            <p:cNvPr id="27" name="组合 26"/>
            <p:cNvGrpSpPr/>
            <p:nvPr/>
          </p:nvGrpSpPr>
          <p:grpSpPr>
            <a:xfrm>
              <a:off x="4072453" y="1839228"/>
              <a:ext cx="4047090" cy="2479920"/>
              <a:chOff x="4072453" y="1839228"/>
              <a:chExt cx="4047090" cy="2479920"/>
            </a:xfrm>
          </p:grpSpPr>
          <p:sp>
            <p:nvSpPr>
              <p:cNvPr id="22" name="TextBox 76"/>
              <p:cNvSpPr txBox="1"/>
              <p:nvPr/>
            </p:nvSpPr>
            <p:spPr>
              <a:xfrm>
                <a:off x="4072453" y="2612420"/>
                <a:ext cx="4047090" cy="954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4050" b="1" dirty="0">
                    <a:solidFill>
                      <a:schemeClr val="bg1"/>
                    </a:solidFill>
                    <a:cs typeface="+mn-ea"/>
                    <a:sym typeface="+mn-lt"/>
                  </a:rPr>
                  <a:t>PART TWO</a:t>
                </a:r>
                <a:endParaRPr lang="zh-CN" altLang="en-US" sz="405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文本框 21"/>
              <p:cNvSpPr txBox="1"/>
              <p:nvPr/>
            </p:nvSpPr>
            <p:spPr>
              <a:xfrm>
                <a:off x="4086912" y="3997415"/>
                <a:ext cx="4018173" cy="3217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30000"/>
                  </a:lnSpc>
                </a:pPr>
                <a:endParaRPr lang="zh-CN" altLang="en-US" sz="75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5357335" y="3535751"/>
                <a:ext cx="1477328" cy="4924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spcBef>
                    <a:spcPct val="0"/>
                  </a:spcBef>
                </a:pPr>
                <a:r>
                  <a:rPr lang="zh-CN" altLang="en-US" sz="1800" dirty="0">
                    <a:solidFill>
                      <a:schemeClr val="bg1"/>
                    </a:solidFill>
                    <a:cs typeface="+mn-ea"/>
                    <a:sym typeface="+mn-lt"/>
                  </a:rPr>
                  <a:t>真机测试</a:t>
                </a:r>
              </a:p>
            </p:txBody>
          </p:sp>
          <p:sp>
            <p:nvSpPr>
              <p:cNvPr id="25" name="等腰三角形 24"/>
              <p:cNvSpPr/>
              <p:nvPr/>
            </p:nvSpPr>
            <p:spPr>
              <a:xfrm flipV="1">
                <a:off x="5760862" y="1839228"/>
                <a:ext cx="670273" cy="577819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5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等腰三角形 25"/>
            <p:cNvSpPr/>
            <p:nvPr/>
          </p:nvSpPr>
          <p:spPr>
            <a:xfrm flipV="1">
              <a:off x="5973420" y="4920743"/>
              <a:ext cx="245157" cy="21134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3000">
        <p14:prism dir="d"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6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6|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ABLE_BEAUTIFY" val="smartTable{b7e63c61-68fa-45b5-a365-0410e819bb37}"/>
  <p:tag name="TABLE_ENDDRAG_ORIGIN_RECT" val="465*313"/>
  <p:tag name="TABLE_ENDDRAG_RECT" val="169*99*465*31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6|1.5"/>
</p:tagLst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0dollkvt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</TotalTime>
  <Words>290</Words>
  <Application>Microsoft Office PowerPoint</Application>
  <PresentationFormat>全屏显示(16:9)</PresentationFormat>
  <Paragraphs>72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方正兰亭黑_GBK</vt:lpstr>
      <vt:lpstr>微软雅黑</vt:lpstr>
      <vt:lpstr>字魂59号-创粗黑</vt:lpstr>
      <vt:lpstr>Arial</vt:lpstr>
      <vt:lpstr>Calibri</vt:lpstr>
      <vt:lpstr>Verdana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蓝色星空iOS</dc:title>
  <dc:creator>第一PPT</dc:creator>
  <cp:keywords>www.1ppt.com</cp:keywords>
  <dc:description>www.1ppt.com</dc:description>
  <cp:lastModifiedBy>yaoyu yan</cp:lastModifiedBy>
  <cp:revision>96</cp:revision>
  <dcterms:created xsi:type="dcterms:W3CDTF">2016-12-03T11:02:00Z</dcterms:created>
  <dcterms:modified xsi:type="dcterms:W3CDTF">2021-05-25T14:22:30Z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EA2F0D8D859E4AAA9BA1F34796158A75</vt:lpwstr>
  </property>
  <property fmtid="{D5CDD505-2E9C-101B-9397-08002B2CF9AE}" pid="3" name="KSOProductBuildVer">
    <vt:lpwstr>2052-11.1.0.10356</vt:lpwstr>
  </property>
</Properties>
</file>

<file path=docProps/thumbnail.jpeg>
</file>